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9" r:id="rId1"/>
    <p:sldMasterId id="2147483871" r:id="rId2"/>
  </p:sldMasterIdLst>
  <p:notesMasterIdLst>
    <p:notesMasterId r:id="rId40"/>
  </p:notesMasterIdLst>
  <p:handoutMasterIdLst>
    <p:handoutMasterId r:id="rId41"/>
  </p:handoutMasterIdLst>
  <p:sldIdLst>
    <p:sldId id="342" r:id="rId3"/>
    <p:sldId id="356" r:id="rId4"/>
    <p:sldId id="357" r:id="rId5"/>
    <p:sldId id="358" r:id="rId6"/>
    <p:sldId id="359" r:id="rId7"/>
    <p:sldId id="360" r:id="rId8"/>
    <p:sldId id="361" r:id="rId9"/>
    <p:sldId id="430" r:id="rId10"/>
    <p:sldId id="363" r:id="rId11"/>
    <p:sldId id="364" r:id="rId12"/>
    <p:sldId id="368" r:id="rId13"/>
    <p:sldId id="422" r:id="rId14"/>
    <p:sldId id="424" r:id="rId15"/>
    <p:sldId id="425" r:id="rId16"/>
    <p:sldId id="426" r:id="rId17"/>
    <p:sldId id="427" r:id="rId18"/>
    <p:sldId id="428" r:id="rId19"/>
    <p:sldId id="438" r:id="rId20"/>
    <p:sldId id="432" r:id="rId21"/>
    <p:sldId id="433" r:id="rId22"/>
    <p:sldId id="365" r:id="rId23"/>
    <p:sldId id="411" r:id="rId24"/>
    <p:sldId id="431" r:id="rId25"/>
    <p:sldId id="434" r:id="rId26"/>
    <p:sldId id="435" r:id="rId27"/>
    <p:sldId id="436" r:id="rId28"/>
    <p:sldId id="410" r:id="rId29"/>
    <p:sldId id="437" r:id="rId30"/>
    <p:sldId id="412" r:id="rId31"/>
    <p:sldId id="413" r:id="rId32"/>
    <p:sldId id="414" r:id="rId33"/>
    <p:sldId id="415" r:id="rId34"/>
    <p:sldId id="416" r:id="rId35"/>
    <p:sldId id="417" r:id="rId36"/>
    <p:sldId id="418" r:id="rId37"/>
    <p:sldId id="419" r:id="rId38"/>
    <p:sldId id="420" r:id="rId39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7C80"/>
    <a:srgbClr val="FF0000"/>
    <a:srgbClr val="A50021"/>
    <a:srgbClr val="CC33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7" autoAdjust="0"/>
    <p:restoredTop sz="94660"/>
  </p:normalViewPr>
  <p:slideViewPr>
    <p:cSldViewPr>
      <p:cViewPr varScale="1">
        <p:scale>
          <a:sx n="82" d="100"/>
          <a:sy n="82" d="100"/>
        </p:scale>
        <p:origin x="-96" y="-12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07EC5A-813F-40BF-A856-9FA78908EAB9}" type="datetime1">
              <a:rPr lang="en-US" smtClean="0"/>
              <a:pPr>
                <a:defRPr/>
              </a:pPr>
              <a:t>1/25/2011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A432424-E90E-4D44-871C-5BB631EAA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7062B253-6A9B-4AF3-95A8-3279054A5596}" type="datetime1">
              <a:rPr lang="en-US" smtClean="0"/>
              <a:pPr>
                <a:defRPr/>
              </a:pPr>
              <a:t>1/25/2011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0575"/>
            <a:ext cx="7435850" cy="31543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08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4BE433FA-22DF-42BD-B020-E4977F12C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228600" y="914400"/>
            <a:ext cx="2514600" cy="2514600"/>
          </a:xfrm>
          <a:prstGeom prst="ellipse">
            <a:avLst/>
          </a:prstGeom>
          <a:noFill/>
          <a:ln w="12700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hidden">
          <a:xfrm>
            <a:off x="0" y="1676400"/>
            <a:ext cx="4724400" cy="11430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hidden">
          <a:xfrm>
            <a:off x="3962400" y="1676400"/>
            <a:ext cx="4724400" cy="1143000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612775" y="1219200"/>
            <a:ext cx="7500938" cy="1754188"/>
            <a:chOff x="386" y="768"/>
            <a:chExt cx="4725" cy="1105"/>
          </a:xfrm>
        </p:grpSpPr>
        <p:sp>
          <p:nvSpPr>
            <p:cNvPr id="8" name="Freeform 10"/>
            <p:cNvSpPr>
              <a:spLocks noChangeArrowheads="1"/>
            </p:cNvSpPr>
            <p:nvPr userDrawn="1"/>
          </p:nvSpPr>
          <p:spPr bwMode="auto">
            <a:xfrm>
              <a:off x="386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11"/>
            <p:cNvSpPr>
              <a:spLocks noChangeArrowheads="1"/>
            </p:cNvSpPr>
            <p:nvPr userDrawn="1"/>
          </p:nvSpPr>
          <p:spPr bwMode="auto">
            <a:xfrm>
              <a:off x="4946" y="768"/>
              <a:ext cx="165" cy="8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" name="Picture 15" descr="topbar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104"/>
              <a:ext cx="4560" cy="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44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267200"/>
            <a:ext cx="8305800" cy="1524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45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09600" y="3352800"/>
            <a:ext cx="8077200" cy="762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720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0386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629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ChangeArrowheads="1"/>
          </p:cNvSpPr>
          <p:nvPr/>
        </p:nvSpPr>
        <p:spPr bwMode="auto">
          <a:xfrm>
            <a:off x="0" y="1101725"/>
            <a:ext cx="2133600" cy="101600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33475" name="Rectangle 3"/>
          <p:cNvSpPr>
            <a:spLocks noChangeArrowheads="1"/>
          </p:cNvSpPr>
          <p:nvPr/>
        </p:nvSpPr>
        <p:spPr bwMode="auto">
          <a:xfrm>
            <a:off x="1447800" y="1101725"/>
            <a:ext cx="7239000" cy="101600"/>
          </a:xfrm>
          <a:prstGeom prst="rect">
            <a:avLst/>
          </a:prstGeom>
          <a:gradFill rotWithShape="0">
            <a:gsLst>
              <a:gs pos="0">
                <a:srgbClr val="CC33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600200"/>
            <a:ext cx="7158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9" name="Picture 20" descr="Ulogo_Rblock"/>
          <p:cNvPicPr>
            <a:picLocks noChangeAspect="1" noChangeArrowheads="1"/>
          </p:cNvPicPr>
          <p:nvPr userDrawn="1"/>
        </p:nvPicPr>
        <p:blipFill>
          <a:blip r:embed="rId13" cstate="print">
            <a:lum bright="-20000" contrast="10000"/>
          </a:blip>
          <a:srcRect/>
          <a:stretch>
            <a:fillRect/>
          </a:stretch>
        </p:blipFill>
        <p:spPr bwMode="auto">
          <a:xfrm>
            <a:off x="228600" y="415925"/>
            <a:ext cx="593725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349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514600"/>
            <a:ext cx="8229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levels</a:t>
            </a:r>
          </a:p>
        </p:txBody>
      </p:sp>
      <p:grpSp>
        <p:nvGrpSpPr>
          <p:cNvPr id="1031" name="Group 27"/>
          <p:cNvGrpSpPr>
            <a:grpSpLocks/>
          </p:cNvGrpSpPr>
          <p:nvPr userDrawn="1"/>
        </p:nvGrpSpPr>
        <p:grpSpPr bwMode="auto">
          <a:xfrm>
            <a:off x="1066800" y="76200"/>
            <a:ext cx="7348538" cy="1238250"/>
            <a:chOff x="672" y="48"/>
            <a:chExt cx="4629" cy="780"/>
          </a:xfrm>
        </p:grpSpPr>
        <p:sp>
          <p:nvSpPr>
            <p:cNvPr id="233481" name="Freeform 9"/>
            <p:cNvSpPr>
              <a:spLocks noChangeArrowheads="1"/>
            </p:cNvSpPr>
            <p:nvPr/>
          </p:nvSpPr>
          <p:spPr bwMode="auto">
            <a:xfrm>
              <a:off x="672" y="156"/>
              <a:ext cx="96" cy="672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3482" name="Freeform 10"/>
            <p:cNvSpPr>
              <a:spLocks noChangeArrowheads="1"/>
            </p:cNvSpPr>
            <p:nvPr/>
          </p:nvSpPr>
          <p:spPr bwMode="auto">
            <a:xfrm>
              <a:off x="5205" y="48"/>
              <a:ext cx="96" cy="6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34" name="Picture 26" descr="topbar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 t="21918" r="25262" b="1370"/>
            <a:stretch>
              <a:fillRect/>
            </a:stretch>
          </p:blipFill>
          <p:spPr bwMode="auto">
            <a:xfrm>
              <a:off x="720" y="192"/>
              <a:ext cx="451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65000"/>
        <a:buFont typeface="Wingdings" pitchFamily="2" charset="2"/>
        <a:buChar char="¡"/>
        <a:defRPr sz="2600">
          <a:solidFill>
            <a:schemeClr val="tx1"/>
          </a:solidFill>
          <a:latin typeface="+mn-lt"/>
        </a:defRPr>
      </a:lvl2pPr>
      <a:lvl3pPr marL="1293813" indent="-403225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4pPr>
      <a:lvl5pPr marL="2070100" indent="-3873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rgbClr val="CC3300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6096-39A7-458B-966D-5B7CA09CF6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ubtitle 1"/>
          <p:cNvSpPr>
            <a:spLocks noGrp="1"/>
          </p:cNvSpPr>
          <p:nvPr>
            <p:ph type="subTitle" idx="1"/>
          </p:nvPr>
        </p:nvSpPr>
        <p:spPr>
          <a:xfrm>
            <a:off x="533400" y="5638800"/>
            <a:ext cx="8305800" cy="457200"/>
          </a:xfrm>
        </p:spPr>
        <p:txBody>
          <a:bodyPr/>
          <a:lstStyle/>
          <a:p>
            <a:r>
              <a:rPr lang="en-US" sz="1800" dirty="0" smtClean="0"/>
              <a:t>Michele Ballantyne, Associate General Counsel</a:t>
            </a:r>
          </a:p>
          <a:p>
            <a:r>
              <a:rPr lang="en-US" sz="1800" dirty="0" smtClean="0"/>
              <a:t>Julie McAdams, Associate General Counsel</a:t>
            </a:r>
          </a:p>
        </p:txBody>
      </p:sp>
      <p:sp>
        <p:nvSpPr>
          <p:cNvPr id="68611" name="Title 2"/>
          <p:cNvSpPr>
            <a:spLocks noGrp="1"/>
          </p:cNvSpPr>
          <p:nvPr>
            <p:ph type="ctrTitle"/>
          </p:nvPr>
        </p:nvSpPr>
        <p:spPr>
          <a:xfrm>
            <a:off x="609600" y="33528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Copyright Updates</a:t>
            </a:r>
          </a:p>
        </p:txBody>
      </p:sp>
      <p:pic>
        <p:nvPicPr>
          <p:cNvPr id="4099" name="Picture 3" descr="C:\Documents and Settings\u0616314\Local Settings\Temporary Internet Files\Content.IE5\R8LNS0U8\MC90044152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419600"/>
            <a:ext cx="1806575" cy="1863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the Market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If this kind of use were widespread, what effect would it have on the market for the original or for permissions?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on the Market (cont.)</a:t>
            </a:r>
          </a:p>
        </p:txBody>
      </p:sp>
      <p:sp>
        <p:nvSpPr>
          <p:cNvPr id="788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dirty="0" smtClean="0"/>
              <a:t>Get Permission if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Directly competes with sales of the original?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Avoids payment for permission in established permissions market?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Ravens 1 Shield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4150" y="3003550"/>
            <a:ext cx="36957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Ravens 2 Shield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52750"/>
            <a:ext cx="28956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Gaylord – Original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5525" y="2757487"/>
            <a:ext cx="455295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Alli</a:t>
            </a:r>
            <a:r>
              <a:rPr lang="en-US" dirty="0" smtClean="0"/>
              <a:t> Photograph of the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4587" y="2671762"/>
            <a:ext cx="4314825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US Postal Stamp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475" y="2867025"/>
            <a:ext cx="45910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</a:t>
            </a:r>
            <a:r>
              <a:rPr lang="en-US" dirty="0" err="1" smtClean="0"/>
              <a:t>Obama</a:t>
            </a:r>
            <a:r>
              <a:rPr lang="en-US" dirty="0" smtClean="0"/>
              <a:t> Photo and Poster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5125" y="3119437"/>
            <a:ext cx="3333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The Catcher in the Rye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Content Placeholder 4" descr="http://images-eu.amazon.com/images/P/9185869546.02.LZZZZZZZ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9622" y="2514600"/>
            <a:ext cx="238475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Salinger v. </a:t>
            </a:r>
            <a:r>
              <a:rPr lang="en-US" dirty="0" err="1" smtClean="0"/>
              <a:t>Colting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The Catcher in the Rye</a:t>
            </a:r>
            <a:r>
              <a:rPr lang="en-US" dirty="0" smtClean="0"/>
              <a:t>, original work</a:t>
            </a:r>
            <a:endParaRPr lang="en-US" u="sng" dirty="0" smtClean="0"/>
          </a:p>
          <a:p>
            <a:r>
              <a:rPr lang="en-US" u="sng" dirty="0" smtClean="0"/>
              <a:t>60 Years Later Coming Through the Rye</a:t>
            </a:r>
          </a:p>
          <a:p>
            <a:r>
              <a:rPr lang="en-US" dirty="0" smtClean="0"/>
              <a:t>Book billed as “sequel,” Mr. C – Holden Caulfield, similar plot and characters</a:t>
            </a:r>
          </a:p>
          <a:p>
            <a:r>
              <a:rPr lang="en-US" dirty="0" smtClean="0"/>
              <a:t>Trial and appeals court found no fair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6146" name="Picture 2" descr="&lt;em&gt;60 Years Later&lt;/em&gt;: &lt;em&gt;Coming Through The Rye&lt;/em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-411163"/>
            <a:ext cx="857250" cy="85725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Scope of Copyright Protection</a:t>
            </a:r>
          </a:p>
        </p:txBody>
      </p:sp>
      <p:sp>
        <p:nvSpPr>
          <p:cNvPr id="69635" name="Sub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U.S. Constitution – authorized Congress to protect “writings” to increase knowledge.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The Copyright Act protects “original works of authorship fixed in any tangible medium of expression.”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Copyright protects the </a:t>
            </a:r>
            <a:r>
              <a:rPr lang="en-US" sz="2800" i="1" dirty="0" smtClean="0"/>
              <a:t>expression</a:t>
            </a:r>
            <a:r>
              <a:rPr lang="en-US" sz="2800" dirty="0" smtClean="0"/>
              <a:t> of an idea, </a:t>
            </a:r>
            <a:r>
              <a:rPr lang="en-US" sz="2800" i="1" dirty="0" smtClean="0"/>
              <a:t>not the idea itself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Fair use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sufficiently transformative – rejected argument it was a parody or commentary</a:t>
            </a:r>
          </a:p>
          <a:p>
            <a:r>
              <a:rPr lang="en-US" dirty="0" smtClean="0"/>
              <a:t>Original novel creative</a:t>
            </a:r>
          </a:p>
          <a:p>
            <a:r>
              <a:rPr lang="en-US" dirty="0" smtClean="0"/>
              <a:t>Amount used was substantial (characters and plot)</a:t>
            </a:r>
          </a:p>
          <a:p>
            <a:r>
              <a:rPr lang="en-US" dirty="0" smtClean="0"/>
              <a:t>Significant detrimental effect on market for derivatives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924800" cy="1295400"/>
          </a:xfrm>
        </p:spPr>
        <p:txBody>
          <a:bodyPr/>
          <a:lstStyle/>
          <a:p>
            <a:r>
              <a:rPr lang="en-US" dirty="0" smtClean="0"/>
              <a:t>University Copying of Copyrighted Works Policy Reg.7-013</a:t>
            </a:r>
          </a:p>
        </p:txBody>
      </p:sp>
      <p:sp>
        <p:nvSpPr>
          <p:cNvPr id="79875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4290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dirty="0" smtClean="0"/>
              <a:t>Copying of Copyrighted works Reg. 7-013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dirty="0" smtClean="0"/>
              <a:t>Performance or display of copyrighted works Reg. 7-014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Fair Use Evaluator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http://librarycopyright.net/fairuse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UCLA Streaming Lawsuit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2005 UCLA began converting titles faculty requested into </a:t>
            </a:r>
            <a:r>
              <a:rPr lang="en-US" dirty="0" err="1" smtClean="0"/>
              <a:t>streamable</a:t>
            </a:r>
            <a:r>
              <a:rPr lang="en-US" dirty="0" smtClean="0"/>
              <a:t> format</a:t>
            </a:r>
          </a:p>
          <a:p>
            <a:r>
              <a:rPr lang="en-US" dirty="0" smtClean="0"/>
              <a:t>Examples:  Shakespeare productions for English classes; foreign language films for </a:t>
            </a:r>
            <a:r>
              <a:rPr lang="en-US" dirty="0" err="1" smtClean="0"/>
              <a:t>linquistic</a:t>
            </a:r>
            <a:r>
              <a:rPr lang="en-US" dirty="0" smtClean="0"/>
              <a:t> and foreign language classes</a:t>
            </a:r>
          </a:p>
          <a:p>
            <a:r>
              <a:rPr lang="en-US" dirty="0" smtClean="0"/>
              <a:t>Password protected sites; enrolled students; via UCLA intranet; no up- or downloading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AIME and AVP 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Copyright violation by copying films purchased from Plaintiffs, then streaming </a:t>
            </a:r>
          </a:p>
          <a:p>
            <a:r>
              <a:rPr lang="en-US" dirty="0" smtClean="0"/>
              <a:t>AIME and AVP offer streaming licenses</a:t>
            </a:r>
          </a:p>
          <a:p>
            <a:r>
              <a:rPr lang="en-US" dirty="0" smtClean="0"/>
              <a:t>Lawsuit filed December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UCLA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Fair Use</a:t>
            </a:r>
          </a:p>
          <a:p>
            <a:pPr lvl="1"/>
            <a:r>
              <a:rPr lang="en-US" dirty="0" smtClean="0"/>
              <a:t>Educational use – purpose of teaching rather than entertainment</a:t>
            </a:r>
          </a:p>
          <a:p>
            <a:pPr lvl="1"/>
            <a:r>
              <a:rPr lang="en-US" dirty="0" smtClean="0"/>
              <a:t>Nature of work?</a:t>
            </a:r>
          </a:p>
          <a:p>
            <a:pPr lvl="1"/>
            <a:r>
              <a:rPr lang="en-US" dirty="0" smtClean="0"/>
              <a:t>Amount used?</a:t>
            </a:r>
          </a:p>
          <a:p>
            <a:pPr lvl="1"/>
            <a:r>
              <a:rPr lang="en-US" dirty="0" smtClean="0"/>
              <a:t>Because can show same film in classroom, no real market harm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Face-to-face teaching exception</a:t>
            </a:r>
          </a:p>
          <a:p>
            <a:pPr lvl="1"/>
            <a:r>
              <a:rPr lang="en-US" dirty="0" smtClean="0"/>
              <a:t>Classroom or similar place devoted to instruction</a:t>
            </a:r>
          </a:p>
          <a:p>
            <a:r>
              <a:rPr lang="en-US" dirty="0" smtClean="0"/>
              <a:t>TEACH Act distance learning</a:t>
            </a:r>
          </a:p>
          <a:p>
            <a:pPr lvl="1"/>
            <a:r>
              <a:rPr lang="en-US" dirty="0" smtClean="0"/>
              <a:t>Are these “reasonable and limited portions”?</a:t>
            </a:r>
          </a:p>
          <a:p>
            <a:pPr lvl="1"/>
            <a:r>
              <a:rPr lang="en-US" dirty="0" smtClean="0"/>
              <a:t>Are they all “</a:t>
            </a:r>
            <a:r>
              <a:rPr lang="en-US" dirty="0" err="1" smtClean="0"/>
              <a:t>nondramatic</a:t>
            </a:r>
            <a:r>
              <a:rPr lang="en-US" dirty="0" smtClean="0"/>
              <a:t> literary or musical works”?</a:t>
            </a:r>
          </a:p>
          <a:p>
            <a:pPr lvl="1"/>
            <a:r>
              <a:rPr lang="en-US" dirty="0" smtClean="0"/>
              <a:t>Are they works marketed for distance </a:t>
            </a:r>
            <a:r>
              <a:rPr lang="en-US" dirty="0" err="1" smtClean="0"/>
              <a:t>ed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Georgia State E-Reserves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Cambridge and Oxford Presses filed suit alleging use of electronic systems to reproduce and distribute excerpts from copyrighted works to students – injunctive relief</a:t>
            </a:r>
          </a:p>
          <a:p>
            <a:r>
              <a:rPr lang="en-US" dirty="0" smtClean="0"/>
              <a:t>New Georgia State copyright policy 2009 – instructor must complete Fair Use Checklist; if conclude is fair use, can use e-reserve.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Court ruling on motions for summary judgment October 2010 – record did not establish whether the new policy encourages the proper application of fair use.</a:t>
            </a:r>
          </a:p>
          <a:p>
            <a:r>
              <a:rPr lang="en-US" dirty="0" smtClean="0"/>
              <a:t>Plaintiffs will need to show that new 2009 “Policy resulted in ongoing and continuous misuse of fair use defense.”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Digital Millennium Copyright Act</a:t>
            </a:r>
            <a:endParaRPr lang="en-US" sz="3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200" dirty="0" smtClean="0"/>
          </a:p>
          <a:p>
            <a:r>
              <a:rPr lang="en-US" sz="3600" dirty="0" smtClean="0"/>
              <a:t>Prohibits circumvention of certain technological measures employed by or on behalf of copyright owners to protect their works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of Copyright Owners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Make Copies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Create derivative works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Distribute the work to the public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Display and/or perform the work publicly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Perform sound recordings by means of a digital transmission (new right)</a:t>
            </a:r>
          </a:p>
          <a:p>
            <a:endParaRPr lang="en-US" dirty="0" smtClean="0"/>
          </a:p>
        </p:txBody>
      </p:sp>
      <p:pic>
        <p:nvPicPr>
          <p:cNvPr id="4" name="Picture 4" descr="C:\Documents and Settings\u0616314\Local Settings\Temporary Internet Files\Content.IE5\QS42UF5O\MC90043265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362200"/>
            <a:ext cx="1676114" cy="1676114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Exemptions to the DMCA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Register of Copyrights and Library of Congress charged to balance copyright protections and the public’s ability to make non-infringing uses</a:t>
            </a:r>
          </a:p>
          <a:p>
            <a:r>
              <a:rPr lang="en-US" dirty="0" smtClean="0"/>
              <a:t>If scrambling software makes it too difficult to make non-infringing uses, an exemption will be granted (evaluated every three years)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7158038" cy="762000"/>
          </a:xfrm>
        </p:spPr>
        <p:txBody>
          <a:bodyPr/>
          <a:lstStyle/>
          <a:p>
            <a:pPr algn="ctr"/>
            <a:r>
              <a:rPr lang="en-US" sz="3800" dirty="0" smtClean="0"/>
              <a:t>Short portions of motion pictures </a:t>
            </a:r>
            <a:r>
              <a:rPr lang="en-US" sz="3200" dirty="0" smtClean="0"/>
              <a:t>(DMCA exemption)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000" dirty="0" smtClean="0"/>
          </a:p>
          <a:p>
            <a:r>
              <a:rPr lang="en-US" sz="3200" dirty="0" smtClean="0"/>
              <a:t>What</a:t>
            </a:r>
          </a:p>
          <a:p>
            <a:pPr lvl="1"/>
            <a:r>
              <a:rPr lang="en-US" sz="3200" dirty="0" smtClean="0"/>
              <a:t>Motion pictures (not video games or slide presentations)</a:t>
            </a:r>
          </a:p>
          <a:p>
            <a:pPr lvl="1"/>
            <a:r>
              <a:rPr lang="en-US" sz="3200" dirty="0" smtClean="0"/>
              <a:t>Contained in a college or university library 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158038" cy="762000"/>
          </a:xfrm>
        </p:spPr>
        <p:txBody>
          <a:bodyPr/>
          <a:lstStyle/>
          <a:p>
            <a:pPr algn="ctr"/>
            <a:r>
              <a:rPr lang="en-US" sz="3800" dirty="0" smtClean="0"/>
              <a:t>Short portions of motion pictures</a:t>
            </a:r>
            <a:br>
              <a:rPr lang="en-US" sz="3800" dirty="0" smtClean="0"/>
            </a:br>
            <a:r>
              <a:rPr lang="en-US" sz="3200" dirty="0" smtClean="0"/>
              <a:t> (DMCA exemption)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657600"/>
          </a:xfrm>
        </p:spPr>
        <p:txBody>
          <a:bodyPr/>
          <a:lstStyle/>
          <a:p>
            <a:r>
              <a:rPr lang="en-US" sz="2800" dirty="0" smtClean="0"/>
              <a:t>Why</a:t>
            </a:r>
          </a:p>
          <a:p>
            <a:pPr lvl="1"/>
            <a:r>
              <a:rPr lang="en-US" sz="2800" dirty="0" smtClean="0"/>
              <a:t>Motion picture used for the purpose of criticism &amp; comment</a:t>
            </a:r>
          </a:p>
          <a:p>
            <a:pPr lvl="1"/>
            <a:r>
              <a:rPr lang="en-US" sz="2800" dirty="0" smtClean="0"/>
              <a:t>Reasonable belief that circumvention is necessary to fulfill the purpose of the use</a:t>
            </a:r>
          </a:p>
          <a:p>
            <a:pPr lvl="2"/>
            <a:r>
              <a:rPr lang="en-US" sz="2800" dirty="0" smtClean="0"/>
              <a:t>Educational uses</a:t>
            </a:r>
          </a:p>
          <a:p>
            <a:pPr lvl="2"/>
            <a:r>
              <a:rPr lang="en-US" sz="2800" dirty="0" smtClean="0"/>
              <a:t>Documentary filmmaking</a:t>
            </a:r>
          </a:p>
          <a:p>
            <a:pPr lvl="2"/>
            <a:r>
              <a:rPr lang="en-US" sz="2800" dirty="0" smtClean="0"/>
              <a:t>Non-commercial videos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7158038" cy="762000"/>
          </a:xfrm>
        </p:spPr>
        <p:txBody>
          <a:bodyPr/>
          <a:lstStyle/>
          <a:p>
            <a:pPr algn="ctr"/>
            <a:r>
              <a:rPr lang="en-US" sz="3800" dirty="0" smtClean="0"/>
              <a:t>Short portions of motion pictures</a:t>
            </a:r>
            <a:br>
              <a:rPr lang="en-US" sz="3800" dirty="0" smtClean="0"/>
            </a:br>
            <a:r>
              <a:rPr lang="en-US" sz="3200" dirty="0" smtClean="0"/>
              <a:t> (DMCA exemption)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352800"/>
          </a:xfrm>
        </p:spPr>
        <p:txBody>
          <a:bodyPr/>
          <a:lstStyle/>
          <a:p>
            <a:r>
              <a:rPr lang="en-US" sz="3200" dirty="0" smtClean="0"/>
              <a:t>Who</a:t>
            </a:r>
          </a:p>
          <a:p>
            <a:pPr lvl="1"/>
            <a:r>
              <a:rPr lang="en-US" sz="3200" dirty="0" smtClean="0"/>
              <a:t>College or university professors</a:t>
            </a:r>
          </a:p>
          <a:p>
            <a:pPr lvl="1"/>
            <a:r>
              <a:rPr lang="en-US" sz="3200" dirty="0" smtClean="0"/>
              <a:t>Film &amp; media studies students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158038" cy="1371600"/>
          </a:xfrm>
        </p:spPr>
        <p:txBody>
          <a:bodyPr/>
          <a:lstStyle/>
          <a:p>
            <a:r>
              <a:rPr lang="en-US" dirty="0" smtClean="0"/>
              <a:t>Installation of third-party software on smart phones</a:t>
            </a:r>
            <a:br>
              <a:rPr lang="en-US" dirty="0" smtClean="0"/>
            </a:br>
            <a:r>
              <a:rPr lang="en-US" sz="3200" dirty="0" smtClean="0"/>
              <a:t> 		(DMCA exemption)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r>
              <a:rPr lang="en-US" dirty="0" smtClean="0"/>
              <a:t>Circumvention of the technological measures that prevent third-party software applications from being installed on smart phones is permitted under fair-use</a:t>
            </a:r>
          </a:p>
          <a:p>
            <a:r>
              <a:rPr lang="en-US" dirty="0" smtClean="0"/>
              <a:t>Consistent with congressional interests in interoperability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7158038" cy="1219200"/>
          </a:xfrm>
        </p:spPr>
        <p:txBody>
          <a:bodyPr/>
          <a:lstStyle/>
          <a:p>
            <a:r>
              <a:rPr lang="en-US" sz="3800" dirty="0" smtClean="0"/>
              <a:t>Installation of third-party software on smart phones</a:t>
            </a:r>
            <a:br>
              <a:rPr lang="en-US" sz="3800" dirty="0" smtClean="0"/>
            </a:br>
            <a:r>
              <a:rPr lang="en-US" sz="3600" dirty="0" smtClean="0"/>
              <a:t>		</a:t>
            </a:r>
            <a:r>
              <a:rPr lang="en-US" sz="2800" dirty="0" smtClean="0"/>
              <a:t>(DMCA exemption)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733800"/>
          </a:xfrm>
        </p:spPr>
        <p:txBody>
          <a:bodyPr/>
          <a:lstStyle/>
          <a:p>
            <a:r>
              <a:rPr lang="en-US" sz="2400" dirty="0" smtClean="0"/>
              <a:t>Fair-use</a:t>
            </a:r>
          </a:p>
          <a:p>
            <a:pPr lvl="1"/>
            <a:r>
              <a:rPr lang="en-US" sz="2400" u="sng" dirty="0" smtClean="0"/>
              <a:t>Purpose</a:t>
            </a:r>
            <a:r>
              <a:rPr lang="en-US" sz="2400" dirty="0" smtClean="0"/>
              <a:t>: private, non-commercial use</a:t>
            </a:r>
          </a:p>
          <a:p>
            <a:pPr lvl="1"/>
            <a:r>
              <a:rPr lang="en-US" sz="2400" u="sng" dirty="0" smtClean="0"/>
              <a:t>Nature of the work</a:t>
            </a:r>
            <a:r>
              <a:rPr lang="en-US" sz="2400" dirty="0" smtClean="0"/>
              <a:t>: customary for third-party programs to interoperate</a:t>
            </a:r>
          </a:p>
          <a:p>
            <a:pPr lvl="1"/>
            <a:r>
              <a:rPr lang="en-US" sz="2400" u="sng" dirty="0" smtClean="0"/>
              <a:t>Portion taken</a:t>
            </a:r>
            <a:r>
              <a:rPr lang="en-US" sz="2400" dirty="0" smtClean="0"/>
              <a:t>: unauthorized derivative work, but small amount modified (1/160,000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) undermines the importance of this factor</a:t>
            </a:r>
          </a:p>
          <a:p>
            <a:pPr lvl="1"/>
            <a:r>
              <a:rPr lang="en-US" sz="2400" u="sng" dirty="0" smtClean="0"/>
              <a:t>Effect on the market</a:t>
            </a:r>
            <a:r>
              <a:rPr lang="en-US" sz="2400" dirty="0" smtClean="0"/>
              <a:t>: likely to increase, not decrease sales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7158038" cy="762000"/>
          </a:xfrm>
        </p:spPr>
        <p:txBody>
          <a:bodyPr/>
          <a:lstStyle/>
          <a:p>
            <a:r>
              <a:rPr lang="en-US" dirty="0" smtClean="0"/>
              <a:t>“Unlocking” smart phones</a:t>
            </a:r>
            <a:br>
              <a:rPr lang="en-US" dirty="0" smtClean="0"/>
            </a:br>
            <a:r>
              <a:rPr lang="en-US" dirty="0" smtClean="0"/>
              <a:t> 		</a:t>
            </a:r>
            <a:r>
              <a:rPr lang="en-US" sz="3200" dirty="0" smtClean="0"/>
              <a:t>(DMCA exemption)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657600"/>
          </a:xfrm>
        </p:spPr>
        <p:txBody>
          <a:bodyPr/>
          <a:lstStyle/>
          <a:p>
            <a:r>
              <a:rPr lang="en-US" sz="3200" dirty="0" smtClean="0"/>
              <a:t>An individual owner of a smart phone is allowed to “unlock” his/her smart phone so that it can be used on the wireless network of the owner’s choice</a:t>
            </a:r>
          </a:p>
          <a:p>
            <a:r>
              <a:rPr lang="en-US" sz="3200" dirty="0" smtClean="0"/>
              <a:t>This does not apply to “bulk resellers” who purchase new smart phones for resale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696200" cy="762000"/>
          </a:xfrm>
        </p:spPr>
        <p:txBody>
          <a:bodyPr/>
          <a:lstStyle/>
          <a:p>
            <a:r>
              <a:rPr lang="en-US" sz="3600" dirty="0" smtClean="0"/>
              <a:t>Many patient intake or assessment questionnaires require permission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657600"/>
          </a:xfrm>
        </p:spPr>
        <p:txBody>
          <a:bodyPr/>
          <a:lstStyle/>
          <a:p>
            <a:r>
              <a:rPr lang="en-US" sz="2900" dirty="0" smtClean="0"/>
              <a:t>Use standardized tests and assessments only with permission from the copyright holder (or the company acting on his/her behalf)</a:t>
            </a:r>
          </a:p>
          <a:p>
            <a:r>
              <a:rPr lang="en-US" sz="2900" dirty="0" smtClean="0"/>
              <a:t>If you are unsure of whether a test or assessment you wish to use is copyrighted, find out prior to </a:t>
            </a:r>
            <a:r>
              <a:rPr lang="en-US" sz="2900" smtClean="0"/>
              <a:t>using it (the </a:t>
            </a:r>
            <a:r>
              <a:rPr lang="en-US" sz="2900" dirty="0" smtClean="0"/>
              <a:t>Office of General Counsel can help determine if a work </a:t>
            </a:r>
            <a:r>
              <a:rPr lang="en-US" sz="2900" smtClean="0"/>
              <a:t>is copyrighted)</a:t>
            </a:r>
            <a:endParaRPr lang="en-US" sz="2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Fair Use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Purpose and character of the use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Nature of the copyrighted work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Amount and substantiality of the portion used in relation to the copyrighted work as a whole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Effect of the use upon the potential market for or value of the copyrighted work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534400" cy="762000"/>
          </a:xfrm>
        </p:spPr>
        <p:txBody>
          <a:bodyPr/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Purpose and Character of the Use</a:t>
            </a:r>
          </a:p>
        </p:txBody>
      </p:sp>
      <p:sp>
        <p:nvSpPr>
          <p:cNvPr id="72707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Favor Fair Use if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Nonprofit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Educational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Personal</a:t>
            </a:r>
          </a:p>
          <a:p>
            <a:endParaRPr lang="en-US" smtClean="0"/>
          </a:p>
        </p:txBody>
      </p:sp>
      <p:sp>
        <p:nvSpPr>
          <p:cNvPr id="72708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mtClean="0"/>
              <a:t>Criticism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mtClean="0"/>
              <a:t>Commentary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mtClean="0"/>
              <a:t>News Reporting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mtClean="0"/>
              <a:t>Parody</a:t>
            </a:r>
          </a:p>
          <a:p>
            <a:pPr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mtClean="0"/>
              <a:t>Otherwise “transformative” use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7924800" cy="685800"/>
          </a:xfrm>
        </p:spPr>
        <p:txBody>
          <a:bodyPr/>
          <a:lstStyle/>
          <a:p>
            <a:r>
              <a:rPr kumimoji="1" lang="en-US" dirty="0" smtClean="0">
                <a:solidFill>
                  <a:schemeClr val="tx1"/>
                </a:solidFill>
              </a:rPr>
              <a:t>Purpose and Character of the Use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576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Weighs Against Fair Use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Commercial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>
                <a:cs typeface="Arial" charset="0"/>
              </a:rPr>
              <a:t>Not transformative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“Imagine”</a:t>
            </a:r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3276600"/>
          </a:xfrm>
        </p:spPr>
        <p:txBody>
          <a:bodyPr/>
          <a:lstStyle/>
          <a:p>
            <a:pPr>
              <a:buSzPct val="100000"/>
              <a:buFont typeface="Wingdings" pitchFamily="2" charset="2"/>
              <a:buChar char="§"/>
            </a:pPr>
            <a:r>
              <a:rPr lang="en-US" sz="2800" dirty="0" smtClean="0"/>
              <a:t>Creators of the movie “Expelled” used a 15 second excerpt from the song “Imagine,”  “Nothing to kill or die for/ And no religion too” over four brief sequences showing children dancing, then a military parade, then Stalin waving. Clip preceded by comments against religion. Is this a transformative fair use?</a:t>
            </a:r>
          </a:p>
          <a:p>
            <a:endParaRPr lang="en-US" dirty="0" smtClean="0"/>
          </a:p>
        </p:txBody>
      </p:sp>
      <p:pic>
        <p:nvPicPr>
          <p:cNvPr id="5122" name="Picture 2" descr="C:\Documents and Settings\u0616314\Local Settings\Temporary Internet Files\Content.IE5\Y0D2LMME\MC9000836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295400"/>
            <a:ext cx="1390772" cy="1602029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Nature of the Work</a:t>
            </a:r>
          </a:p>
        </p:txBody>
      </p:sp>
      <p:sp>
        <p:nvSpPr>
          <p:cNvPr id="75779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000" dirty="0" smtClean="0"/>
              <a:t>Fair Use 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Fact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Published</a:t>
            </a:r>
          </a:p>
          <a:p>
            <a:pPr lvl="1">
              <a:buSzPct val="100000"/>
              <a:buFont typeface="Wingdings" pitchFamily="2" charset="2"/>
              <a:buChar char="§"/>
            </a:pPr>
            <a:endParaRPr lang="en-US" dirty="0" smtClean="0"/>
          </a:p>
          <a:p>
            <a:pPr>
              <a:buSzPct val="100000"/>
              <a:buFont typeface="Wingdings" pitchFamily="2" charset="2"/>
              <a:buChar char="§"/>
            </a:pPr>
            <a:r>
              <a:rPr lang="en-US" dirty="0" smtClean="0"/>
              <a:t>More Protected if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Creative</a:t>
            </a:r>
          </a:p>
          <a:p>
            <a:pPr lvl="1">
              <a:buSzPct val="100000"/>
              <a:buFont typeface="Wingdings" pitchFamily="2" charset="2"/>
              <a:buChar char="§"/>
            </a:pPr>
            <a:r>
              <a:rPr lang="en-US" dirty="0" smtClean="0"/>
              <a:t>Unpublished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077200" cy="1219200"/>
          </a:xfrm>
        </p:spPr>
        <p:txBody>
          <a:bodyPr/>
          <a:lstStyle/>
          <a:p>
            <a:r>
              <a:rPr lang="en-US" dirty="0" smtClean="0"/>
              <a:t>Amount and Substantiality of Portion Used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4038600" cy="34290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smtClean="0"/>
              <a:t>Fair Use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Small amount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Not the heart</a:t>
            </a:r>
            <a:br>
              <a:rPr lang="en-US" smtClean="0"/>
            </a:br>
            <a:r>
              <a:rPr lang="en-US" smtClean="0"/>
              <a:t>of a work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Appropriate in light of purpose</a:t>
            </a:r>
          </a:p>
          <a:p>
            <a:endParaRPr lang="en-US" smtClean="0"/>
          </a:p>
        </p:txBody>
      </p:sp>
      <p:sp>
        <p:nvSpPr>
          <p:cNvPr id="7680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819400"/>
            <a:ext cx="4038600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sz="3200" smtClean="0"/>
              <a:t>Not Fair Use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More than small amount</a:t>
            </a:r>
          </a:p>
          <a:p>
            <a:pPr>
              <a:buSzPct val="100000"/>
              <a:buFont typeface="Wingdings" pitchFamily="2" charset="2"/>
              <a:buChar char="§"/>
            </a:pPr>
            <a:r>
              <a:rPr lang="en-US" smtClean="0"/>
              <a:t>Heart of the work</a:t>
            </a:r>
          </a:p>
          <a:p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96096-39A7-458B-966D-5B7CA09CF68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3767</TotalTime>
  <Words>1104</Words>
  <Application>Microsoft Office PowerPoint</Application>
  <PresentationFormat>On-screen Show (4:3)</PresentationFormat>
  <Paragraphs>177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Axis</vt:lpstr>
      <vt:lpstr>Custom Design</vt:lpstr>
      <vt:lpstr>Copyright Updates</vt:lpstr>
      <vt:lpstr>Scope of Copyright Protection</vt:lpstr>
      <vt:lpstr>Rights of Copyright Owners</vt:lpstr>
      <vt:lpstr>Fair Use</vt:lpstr>
      <vt:lpstr>  Purpose and Character of the Use</vt:lpstr>
      <vt:lpstr>Purpose and Character of the Use</vt:lpstr>
      <vt:lpstr>        “Imagine”</vt:lpstr>
      <vt:lpstr>Nature of the Work</vt:lpstr>
      <vt:lpstr>Amount and Substantiality of Portion Used</vt:lpstr>
      <vt:lpstr>Effect on the Market</vt:lpstr>
      <vt:lpstr>Effect on the Market (cont.)</vt:lpstr>
      <vt:lpstr>            Ravens 1 Shield</vt:lpstr>
      <vt:lpstr>Ravens 2 Shield</vt:lpstr>
      <vt:lpstr>      Gaylord – Original Column</vt:lpstr>
      <vt:lpstr> Alli Photograph of the Column</vt:lpstr>
      <vt:lpstr>              US Postal Stamp</vt:lpstr>
      <vt:lpstr>        Obama Photo and Poster</vt:lpstr>
      <vt:lpstr>         The Catcher in the Rye</vt:lpstr>
      <vt:lpstr>         Salinger v. Colting</vt:lpstr>
      <vt:lpstr>           Fair use analysis</vt:lpstr>
      <vt:lpstr>University Copying of Copyrighted Works Policy Reg.7-013</vt:lpstr>
      <vt:lpstr>Online Fair Use Evaluator</vt:lpstr>
      <vt:lpstr>    UCLA Streaming Lawsuit</vt:lpstr>
      <vt:lpstr>   AIME and AVP Claims</vt:lpstr>
      <vt:lpstr>          UCLA Arguments</vt:lpstr>
      <vt:lpstr>Slide 26</vt:lpstr>
      <vt:lpstr>   Georgia State E-Reserves</vt:lpstr>
      <vt:lpstr>Slide 28</vt:lpstr>
      <vt:lpstr>Digital Millennium Copyright Act</vt:lpstr>
      <vt:lpstr>Exemptions to the DMCA</vt:lpstr>
      <vt:lpstr>Short portions of motion pictures (DMCA exemption)</vt:lpstr>
      <vt:lpstr>Short portions of motion pictures  (DMCA exemption)</vt:lpstr>
      <vt:lpstr>Short portions of motion pictures  (DMCA exemption)</vt:lpstr>
      <vt:lpstr>Installation of third-party software on smart phones    (DMCA exemption)</vt:lpstr>
      <vt:lpstr>Installation of third-party software on smart phones   (DMCA exemption)</vt:lpstr>
      <vt:lpstr>“Unlocking” smart phones    (DMCA exemption)</vt:lpstr>
      <vt:lpstr>Many patient intake or assessment questionnaires require permission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EBC</dc:creator>
  <cp:lastModifiedBy>jeannele</cp:lastModifiedBy>
  <cp:revision>217</cp:revision>
  <cp:lastPrinted>1601-01-01T00:00:00Z</cp:lastPrinted>
  <dcterms:created xsi:type="dcterms:W3CDTF">2003-09-08T21:34:54Z</dcterms:created>
  <dcterms:modified xsi:type="dcterms:W3CDTF">2011-01-25T16:35:43Z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